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62" r:id="rId2"/>
    <p:sldId id="313" r:id="rId3"/>
    <p:sldId id="308" r:id="rId4"/>
    <p:sldId id="303" r:id="rId5"/>
    <p:sldId id="302" r:id="rId6"/>
    <p:sldId id="291" r:id="rId7"/>
    <p:sldId id="292" r:id="rId8"/>
    <p:sldId id="295" r:id="rId9"/>
    <p:sldId id="299" r:id="rId10"/>
    <p:sldId id="314" r:id="rId11"/>
    <p:sldId id="309" r:id="rId12"/>
    <p:sldId id="282" r:id="rId13"/>
    <p:sldId id="28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2" autoAdjust="0"/>
    <p:restoredTop sz="94660"/>
  </p:normalViewPr>
  <p:slideViewPr>
    <p:cSldViewPr>
      <p:cViewPr>
        <p:scale>
          <a:sx n="70" d="100"/>
          <a:sy n="70" d="100"/>
        </p:scale>
        <p:origin x="-52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81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5AD720-C17D-4527-9867-F036FE01C92D}" type="datetimeFigureOut">
              <a:rPr lang="en-US" smtClean="0"/>
              <a:pPr/>
              <a:t>2/12/2011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CB551F-802B-42AB-9AED-93D53AF129A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Michael</a:t>
            </a:r>
            <a:r>
              <a:rPr lang="en-US" baseline="0" dirty="0" smtClean="0"/>
              <a:t> Williams, </a:t>
            </a:r>
            <a:r>
              <a:rPr lang="en-US" i="1" baseline="0" dirty="0" smtClean="0"/>
              <a:t>Americans and their Forests</a:t>
            </a:r>
            <a:r>
              <a:rPr lang="en-US" i="0" baseline="0" dirty="0" smtClean="0"/>
              <a:t>, p. 194.</a:t>
            </a:r>
            <a:endParaRPr lang="en-US" dirty="0"/>
          </a:p>
        </p:txBody>
      </p:sp>
      <p:sp>
        <p:nvSpPr>
          <p:cNvPr id="4" name="Slide Number Placeholder 3"/>
          <p:cNvSpPr>
            <a:spLocks noGrp="1"/>
          </p:cNvSpPr>
          <p:nvPr>
            <p:ph type="sldNum" sz="quarter" idx="10"/>
          </p:nvPr>
        </p:nvSpPr>
        <p:spPr/>
        <p:txBody>
          <a:bodyPr/>
          <a:lstStyle/>
          <a:p>
            <a:fld id="{E6CB551F-802B-42AB-9AED-93D53AF129A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CB551F-802B-42AB-9AED-93D53AF129A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grpSp>
        <p:nvGrpSpPr>
          <p:cNvPr id="7" name="Group 14"/>
          <p:cNvGrpSpPr/>
          <p:nvPr/>
        </p:nvGrpSpPr>
        <p:grpSpPr>
          <a:xfrm>
            <a:off x="0" y="2928934"/>
            <a:ext cx="9144000" cy="285752"/>
            <a:chOff x="0" y="2928934"/>
            <a:chExt cx="9144000" cy="285752"/>
          </a:xfrm>
        </p:grpSpPr>
        <p:sp>
          <p:nvSpPr>
            <p:cNvPr id="12" name="Rectangle 11"/>
            <p:cNvSpPr/>
            <p:nvPr userDrawn="1"/>
          </p:nvSpPr>
          <p:spPr>
            <a:xfrm flipH="1">
              <a:off x="0" y="2928934"/>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13" name="Rectangle 12"/>
            <p:cNvSpPr/>
            <p:nvPr userDrawn="1"/>
          </p:nvSpPr>
          <p:spPr>
            <a:xfrm flipH="1">
              <a:off x="8334000" y="2963384"/>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14" name="Rectangle 13"/>
            <p:cNvSpPr/>
            <p:nvPr userDrawn="1"/>
          </p:nvSpPr>
          <p:spPr>
            <a:xfrm flipH="1">
              <a:off x="0" y="2966642"/>
              <a:ext cx="8286776" cy="214314"/>
            </a:xfrm>
            <a:prstGeom prst="rect">
              <a:avLst/>
            </a:prstGeom>
            <a:solidFill>
              <a:schemeClr val="accent5"/>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Title 1"/>
          <p:cNvSpPr>
            <a:spLocks noGrp="1"/>
          </p:cNvSpPr>
          <p:nvPr>
            <p:ph type="ctrTitle"/>
          </p:nvPr>
        </p:nvSpPr>
        <p:spPr>
          <a:xfrm>
            <a:off x="685800" y="1454136"/>
            <a:ext cx="7772400" cy="1470025"/>
          </a:xfrm>
          <a:noFill/>
        </p:spPr>
        <p:txBody>
          <a:bodyPr/>
          <a:lstStyle>
            <a:lvl1pPr>
              <a:defRPr>
                <a:gradFill flip="none" rotWithShape="1">
                  <a:gsLst>
                    <a:gs pos="0">
                      <a:srgbClr val="03D4A8"/>
                    </a:gs>
                    <a:gs pos="25000">
                      <a:srgbClr val="21D6E0"/>
                    </a:gs>
                    <a:gs pos="75000">
                      <a:srgbClr val="0087E6"/>
                    </a:gs>
                    <a:gs pos="100000">
                      <a:srgbClr val="005CBF"/>
                    </a:gs>
                  </a:gsLst>
                  <a:lin ang="16200000" scaled="1"/>
                  <a:tileRect/>
                </a:gradFill>
                <a:effectLst>
                  <a:outerShdw blurRad="50800" dist="50800" dir="18900000" algn="tl" rotWithShape="0">
                    <a:schemeClr val="accent5">
                      <a:tint val="20000"/>
                      <a:alpha val="43000"/>
                    </a:schemeClr>
                  </a:outerShdw>
                </a:effectLst>
              </a:defRPr>
            </a:lvl1pPr>
          </a:lstStyle>
          <a:p>
            <a:r>
              <a:rPr kumimoji="0" lang="en-US" smtClean="0"/>
              <a:t>Click to edit Master title style</a:t>
            </a:r>
            <a:endParaRPr kumimoji="0" lang="en-US"/>
          </a:p>
        </p:txBody>
      </p:sp>
      <p:sp>
        <p:nvSpPr>
          <p:cNvPr id="3" name="Subtitle 2"/>
          <p:cNvSpPr>
            <a:spLocks noGrp="1"/>
          </p:cNvSpPr>
          <p:nvPr>
            <p:ph type="subTitle" idx="1"/>
          </p:nvPr>
        </p:nvSpPr>
        <p:spPr>
          <a:xfrm>
            <a:off x="1371600" y="3219007"/>
            <a:ext cx="6400800" cy="1752600"/>
          </a:xfrm>
          <a:noFill/>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a:xfrm>
            <a:off x="0" y="6498000"/>
            <a:ext cx="1800000" cy="360000"/>
          </a:xfrm>
        </p:spPr>
        <p:txBody>
          <a:bodyPr vert="horz"/>
          <a:lstStyle>
            <a:lvl1pPr algn="l">
              <a:defRPr/>
            </a:lvl1pPr>
          </a:lstStyle>
          <a:p>
            <a:fld id="{347A6DD6-F106-489F-AB9B-F40E91C1F541}" type="datetimeFigureOut">
              <a:rPr lang="en-US" smtClean="0"/>
              <a:pPr/>
              <a:t>2/12/2011</a:t>
            </a:fld>
            <a:endParaRPr lang="en-US"/>
          </a:p>
        </p:txBody>
      </p:sp>
      <p:sp>
        <p:nvSpPr>
          <p:cNvPr id="5" name="Footer Placeholder 4"/>
          <p:cNvSpPr>
            <a:spLocks noGrp="1"/>
          </p:cNvSpPr>
          <p:nvPr>
            <p:ph type="ftr" sz="quarter" idx="11"/>
          </p:nvPr>
        </p:nvSpPr>
        <p:spPr>
          <a:xfrm>
            <a:off x="6264000" y="6498000"/>
            <a:ext cx="2880000" cy="360000"/>
          </a:xfrm>
        </p:spPr>
        <p:txBody>
          <a:bodyPr vert="horz"/>
          <a:lstStyle/>
          <a:p>
            <a:endParaRPr lang="en-US"/>
          </a:p>
        </p:txBody>
      </p:sp>
      <p:sp>
        <p:nvSpPr>
          <p:cNvPr id="6" name="Slide Number Placeholder 5"/>
          <p:cNvSpPr>
            <a:spLocks noGrp="1"/>
          </p:cNvSpPr>
          <p:nvPr>
            <p:ph type="sldNum" sz="quarter" idx="12"/>
          </p:nvPr>
        </p:nvSpPr>
        <p:spPr>
          <a:xfrm>
            <a:off x="8334000" y="2928934"/>
            <a:ext cx="810000" cy="285752"/>
          </a:xfrm>
        </p:spPr>
        <p:txBody>
          <a:bodyPr/>
          <a:lstStyle/>
          <a:p>
            <a:fld id="{1E3CCEC6-FDDF-4F46-94C5-A407FE67ECA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7A6DD6-F106-489F-AB9B-F40E91C1F541}" type="datetimeFigureOut">
              <a:rPr lang="en-US" smtClean="0"/>
              <a:pPr/>
              <a:t>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3CCEC6-FDDF-4F46-94C5-A407FE67EC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0" y="6286520"/>
            <a:ext cx="9144000" cy="285752"/>
            <a:chOff x="0" y="1428736"/>
            <a:chExt cx="9144000" cy="285752"/>
          </a:xfrm>
        </p:grpSpPr>
        <p:sp>
          <p:nvSpPr>
            <p:cNvPr id="8" name="Rectangle 7"/>
            <p:cNvSpPr/>
            <p:nvPr userDrawn="1"/>
          </p:nvSpPr>
          <p:spPr>
            <a:xfrm>
              <a:off x="0" y="1428736"/>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9" name="Rectangle 8"/>
            <p:cNvSpPr/>
            <p:nvPr userDrawn="1"/>
          </p:nvSpPr>
          <p:spPr>
            <a:xfrm>
              <a:off x="0" y="1463186"/>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10" name="Rectangle 9"/>
            <p:cNvSpPr/>
            <p:nvPr userDrawn="1"/>
          </p:nvSpPr>
          <p:spPr>
            <a:xfrm>
              <a:off x="857224" y="1466444"/>
              <a:ext cx="8286776" cy="214314"/>
            </a:xfrm>
            <a:prstGeom prst="rect">
              <a:avLst/>
            </a:prstGeom>
            <a:solidFill>
              <a:schemeClr val="accent6">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Vertical Title 1"/>
          <p:cNvSpPr>
            <a:spLocks noGrp="1"/>
          </p:cNvSpPr>
          <p:nvPr>
            <p:ph type="title" orient="vert"/>
          </p:nvPr>
        </p:nvSpPr>
        <p:spPr>
          <a:xfrm>
            <a:off x="7643802" y="285728"/>
            <a:ext cx="1500198" cy="6000791"/>
          </a:xfrm>
          <a:noFill/>
        </p:spPr>
        <p:txBody>
          <a:bodyPr vert="eaVert"/>
          <a:lstStyle>
            <a:lvl1pPr>
              <a:defRPr>
                <a:gradFill flip="none" rotWithShape="1">
                  <a:gsLst>
                    <a:gs pos="0">
                      <a:srgbClr val="000000"/>
                    </a:gs>
                    <a:gs pos="20000">
                      <a:srgbClr val="000040"/>
                    </a:gs>
                    <a:gs pos="50000">
                      <a:srgbClr val="400040"/>
                    </a:gs>
                    <a:gs pos="75000">
                      <a:srgbClr val="8F0040"/>
                    </a:gs>
                    <a:gs pos="89999">
                      <a:srgbClr val="F27300"/>
                    </a:gs>
                    <a:gs pos="100000">
                      <a:srgbClr val="FFBF00"/>
                    </a:gs>
                  </a:gsLst>
                  <a:lin ang="16200000" scaled="1"/>
                  <a:tileRect/>
                </a:gradFill>
                <a:effectLst>
                  <a:outerShdw blurRad="50800" dist="50800" dir="13500000" algn="tl" rotWithShape="0">
                    <a:schemeClr val="tx2">
                      <a:alpha val="43000"/>
                    </a:schemeClr>
                  </a:outerShdw>
                </a:effectLst>
              </a:defRPr>
            </a:lvl1p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842994" y="285730"/>
            <a:ext cx="6657964" cy="6000791"/>
          </a:xfrm>
          <a:noFill/>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7A6DD6-F106-489F-AB9B-F40E91C1F541}" type="datetimeFigureOut">
              <a:rPr lang="en-US" smtClean="0"/>
              <a:pPr/>
              <a:t>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0" y="6286520"/>
            <a:ext cx="810000" cy="285752"/>
          </a:xfrm>
        </p:spPr>
        <p:txBody>
          <a:bodyPr/>
          <a:lstStyle/>
          <a:p>
            <a:fld id="{1E3CCEC6-FDDF-4F46-94C5-A407FE67EC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7A6DD6-F106-489F-AB9B-F40E91C1F541}" type="datetimeFigureOut">
              <a:rPr lang="en-US" smtClean="0"/>
              <a:pPr/>
              <a:t>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3CCEC6-FDDF-4F46-94C5-A407FE67ECA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grpSp>
        <p:nvGrpSpPr>
          <p:cNvPr id="7" name="Group 10"/>
          <p:cNvGrpSpPr/>
          <p:nvPr/>
        </p:nvGrpSpPr>
        <p:grpSpPr>
          <a:xfrm>
            <a:off x="0" y="2928934"/>
            <a:ext cx="9144000" cy="285752"/>
            <a:chOff x="0" y="2928934"/>
            <a:chExt cx="9144000" cy="285752"/>
          </a:xfrm>
        </p:grpSpPr>
        <p:sp>
          <p:nvSpPr>
            <p:cNvPr id="8" name="Rectangle 7"/>
            <p:cNvSpPr/>
            <p:nvPr userDrawn="1"/>
          </p:nvSpPr>
          <p:spPr>
            <a:xfrm flipH="1">
              <a:off x="0" y="2928934"/>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9" name="Rectangle 8"/>
            <p:cNvSpPr/>
            <p:nvPr userDrawn="1"/>
          </p:nvSpPr>
          <p:spPr>
            <a:xfrm flipH="1">
              <a:off x="8334000" y="2963384"/>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10" name="Rectangle 9"/>
            <p:cNvSpPr/>
            <p:nvPr userDrawn="1"/>
          </p:nvSpPr>
          <p:spPr>
            <a:xfrm flipH="1">
              <a:off x="0" y="2966642"/>
              <a:ext cx="8286776" cy="214314"/>
            </a:xfrm>
            <a:prstGeom prst="rect">
              <a:avLst/>
            </a:prstGeom>
            <a:solidFill>
              <a:schemeClr val="accent5"/>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Title 1"/>
          <p:cNvSpPr>
            <a:spLocks noGrp="1"/>
          </p:cNvSpPr>
          <p:nvPr>
            <p:ph type="title"/>
          </p:nvPr>
        </p:nvSpPr>
        <p:spPr>
          <a:xfrm>
            <a:off x="685800" y="3217345"/>
            <a:ext cx="7772400" cy="1362075"/>
          </a:xfrm>
          <a:noFill/>
        </p:spPr>
        <p:txBody>
          <a:bodyPr anchor="t"/>
          <a:lstStyle>
            <a:lvl1pPr algn="ctr">
              <a:defRPr sz="4000" b="1" cap="all">
                <a:gradFill flip="none" rotWithShape="1">
                  <a:gsLst>
                    <a:gs pos="0">
                      <a:srgbClr val="03D4A8"/>
                    </a:gs>
                    <a:gs pos="25000">
                      <a:srgbClr val="21D6E0"/>
                    </a:gs>
                    <a:gs pos="75000">
                      <a:srgbClr val="0087E6"/>
                    </a:gs>
                    <a:gs pos="100000">
                      <a:srgbClr val="005CBF"/>
                    </a:gs>
                  </a:gsLst>
                  <a:lin ang="16200000" scaled="1"/>
                  <a:tileRect/>
                </a:gradFill>
                <a:effectLst>
                  <a:outerShdw blurRad="50800" dist="50800" dir="18900000" algn="tl" rotWithShape="0">
                    <a:schemeClr val="accent5">
                      <a:tint val="20000"/>
                      <a:alpha val="43000"/>
                    </a:scheme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71600" y="1426089"/>
            <a:ext cx="6400800" cy="1500187"/>
          </a:xfrm>
          <a:noFill/>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0" y="6498000"/>
            <a:ext cx="1800000" cy="360000"/>
          </a:xfrm>
        </p:spPr>
        <p:txBody>
          <a:bodyPr vert="horz"/>
          <a:lstStyle/>
          <a:p>
            <a:fld id="{347A6DD6-F106-489F-AB9B-F40E91C1F541}" type="datetimeFigureOut">
              <a:rPr lang="en-US" smtClean="0"/>
              <a:pPr/>
              <a:t>2/12/2011</a:t>
            </a:fld>
            <a:endParaRPr lang="en-US"/>
          </a:p>
        </p:txBody>
      </p:sp>
      <p:sp>
        <p:nvSpPr>
          <p:cNvPr id="5" name="Footer Placeholder 4"/>
          <p:cNvSpPr>
            <a:spLocks noGrp="1"/>
          </p:cNvSpPr>
          <p:nvPr>
            <p:ph type="ftr" sz="quarter" idx="11"/>
          </p:nvPr>
        </p:nvSpPr>
        <p:spPr>
          <a:xfrm>
            <a:off x="6264000" y="6498000"/>
            <a:ext cx="2880000" cy="360000"/>
          </a:xfrm>
        </p:spPr>
        <p:txBody>
          <a:bodyPr vert="horz"/>
          <a:lstStyle>
            <a:lvl1pPr algn="r">
              <a:defRPr/>
            </a:lvl1pPr>
          </a:lstStyle>
          <a:p>
            <a:endParaRPr lang="en-US"/>
          </a:p>
        </p:txBody>
      </p:sp>
      <p:sp>
        <p:nvSpPr>
          <p:cNvPr id="6" name="Slide Number Placeholder 5"/>
          <p:cNvSpPr>
            <a:spLocks noGrp="1"/>
          </p:cNvSpPr>
          <p:nvPr>
            <p:ph type="sldNum" sz="quarter" idx="12"/>
          </p:nvPr>
        </p:nvSpPr>
        <p:spPr>
          <a:xfrm>
            <a:off x="8334000" y="2928934"/>
            <a:ext cx="810000" cy="285752"/>
          </a:xfrm>
        </p:spPr>
        <p:txBody>
          <a:bodyPr/>
          <a:lstStyle/>
          <a:p>
            <a:fld id="{1E3CCEC6-FDDF-4F46-94C5-A407FE67ECA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842994" y="1717110"/>
            <a:ext cx="4038600" cy="483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033994" y="1717110"/>
            <a:ext cx="4038600" cy="483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7A6DD6-F106-489F-AB9B-F40E91C1F541}" type="datetimeFigureOut">
              <a:rPr lang="en-US" smtClean="0"/>
              <a:pPr/>
              <a:t>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3CCEC6-FDDF-4F46-94C5-A407FE67ECA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842994" y="1717668"/>
            <a:ext cx="4040188" cy="639762"/>
          </a:xfrm>
          <a:solidFill>
            <a:srgbClr val="FF9900">
              <a:alpha val="10196"/>
            </a:srgbClr>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842994" y="2357433"/>
            <a:ext cx="4040188" cy="419605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5030819" y="1717668"/>
            <a:ext cx="4041775" cy="639762"/>
          </a:xfrm>
          <a:solidFill>
            <a:srgbClr val="FF9900">
              <a:alpha val="10196"/>
            </a:srgbClr>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030820" y="2357430"/>
            <a:ext cx="4041775" cy="41976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47A6DD6-F106-489F-AB9B-F40E91C1F541}" type="datetimeFigureOut">
              <a:rPr lang="en-US" smtClean="0"/>
              <a:pPr/>
              <a:t>2/12/2011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3CCEC6-FDDF-4F46-94C5-A407FE67ECA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6" name="Group 9"/>
          <p:cNvGrpSpPr/>
          <p:nvPr/>
        </p:nvGrpSpPr>
        <p:grpSpPr>
          <a:xfrm>
            <a:off x="0" y="1428736"/>
            <a:ext cx="9144000" cy="285752"/>
            <a:chOff x="0" y="1428736"/>
            <a:chExt cx="9144000" cy="285752"/>
          </a:xfrm>
        </p:grpSpPr>
        <p:sp>
          <p:nvSpPr>
            <p:cNvPr id="7" name="Rectangle 6"/>
            <p:cNvSpPr/>
            <p:nvPr userDrawn="1"/>
          </p:nvSpPr>
          <p:spPr>
            <a:xfrm>
              <a:off x="0" y="1428736"/>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8" name="Rectangle 7"/>
            <p:cNvSpPr/>
            <p:nvPr userDrawn="1"/>
          </p:nvSpPr>
          <p:spPr>
            <a:xfrm>
              <a:off x="0" y="1463186"/>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9" name="Rectangle 8"/>
            <p:cNvSpPr/>
            <p:nvPr userDrawn="1"/>
          </p:nvSpPr>
          <p:spPr>
            <a:xfrm>
              <a:off x="857224" y="1466444"/>
              <a:ext cx="8286776" cy="214314"/>
            </a:xfrm>
            <a:prstGeom prst="rect">
              <a:avLst/>
            </a:prstGeom>
            <a:solidFill>
              <a:schemeClr val="accent6">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Title 1"/>
          <p:cNvSpPr>
            <a:spLocks noGrp="1"/>
          </p:cNvSpPr>
          <p:nvPr>
            <p:ph type="title"/>
          </p:nvPr>
        </p:nvSpPr>
        <p:spPr>
          <a:noFill/>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47A6DD6-F106-489F-AB9B-F40E91C1F541}" type="datetimeFigureOut">
              <a:rPr lang="en-US" smtClean="0"/>
              <a:pPr/>
              <a:t>2/12/2011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3CCEC6-FDDF-4F46-94C5-A407FE67EC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4"/>
          <p:cNvGrpSpPr/>
          <p:nvPr/>
        </p:nvGrpSpPr>
        <p:grpSpPr>
          <a:xfrm>
            <a:off x="0" y="6286520"/>
            <a:ext cx="9144000" cy="285752"/>
            <a:chOff x="0" y="1428736"/>
            <a:chExt cx="9144000" cy="285752"/>
          </a:xfrm>
        </p:grpSpPr>
        <p:sp>
          <p:nvSpPr>
            <p:cNvPr id="6" name="Rectangle 5"/>
            <p:cNvSpPr/>
            <p:nvPr userDrawn="1"/>
          </p:nvSpPr>
          <p:spPr>
            <a:xfrm>
              <a:off x="0" y="1428736"/>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7" name="Rectangle 6"/>
            <p:cNvSpPr/>
            <p:nvPr userDrawn="1"/>
          </p:nvSpPr>
          <p:spPr>
            <a:xfrm>
              <a:off x="0" y="1463186"/>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8" name="Rectangle 7"/>
            <p:cNvSpPr/>
            <p:nvPr userDrawn="1"/>
          </p:nvSpPr>
          <p:spPr>
            <a:xfrm>
              <a:off x="857224" y="1466444"/>
              <a:ext cx="8286776" cy="214314"/>
            </a:xfrm>
            <a:prstGeom prst="rect">
              <a:avLst/>
            </a:prstGeom>
            <a:solidFill>
              <a:schemeClr val="accent6">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Date Placeholder 1"/>
          <p:cNvSpPr>
            <a:spLocks noGrp="1"/>
          </p:cNvSpPr>
          <p:nvPr>
            <p:ph type="dt" sz="half" idx="10"/>
          </p:nvPr>
        </p:nvSpPr>
        <p:spPr/>
        <p:txBody>
          <a:bodyPr/>
          <a:lstStyle/>
          <a:p>
            <a:fld id="{347A6DD6-F106-489F-AB9B-F40E91C1F541}" type="datetimeFigureOut">
              <a:rPr lang="en-US" smtClean="0"/>
              <a:pPr/>
              <a:t>2/12/2011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86520"/>
            <a:ext cx="810000" cy="285752"/>
          </a:xfrm>
        </p:spPr>
        <p:txBody>
          <a:bodyPr/>
          <a:lstStyle/>
          <a:p>
            <a:fld id="{1E3CCEC6-FDDF-4F46-94C5-A407FE67EC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26" y="285728"/>
            <a:ext cx="3286146" cy="1143008"/>
          </a:xfrm>
        </p:spPr>
        <p:txBody>
          <a:bodyPr anchor="t"/>
          <a:lstStyle>
            <a:lvl1pPr algn="l">
              <a:defRPr sz="2000" b="1">
                <a:effectLst/>
              </a:defRPr>
            </a:lvl1pPr>
          </a:lstStyle>
          <a:p>
            <a:r>
              <a:rPr kumimoji="0" lang="en-US" smtClean="0"/>
              <a:t>Click to edit Master title style</a:t>
            </a:r>
            <a:endParaRPr kumimoji="0" lang="en-US"/>
          </a:p>
        </p:txBody>
      </p:sp>
      <p:sp>
        <p:nvSpPr>
          <p:cNvPr id="3" name="Content Placeholder 2"/>
          <p:cNvSpPr>
            <a:spLocks noGrp="1"/>
          </p:cNvSpPr>
          <p:nvPr>
            <p:ph idx="1"/>
          </p:nvPr>
        </p:nvSpPr>
        <p:spPr>
          <a:xfrm>
            <a:off x="857224" y="1717341"/>
            <a:ext cx="8215338" cy="483860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4214810" y="285728"/>
            <a:ext cx="4857752" cy="1144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7A6DD6-F106-489F-AB9B-F40E91C1F541}" type="datetimeFigureOut">
              <a:rPr lang="en-US" smtClean="0"/>
              <a:pPr/>
              <a:t>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3CCEC6-FDDF-4F46-94C5-A407FE67ECA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3" y="1718046"/>
            <a:ext cx="734214" cy="4834842"/>
          </a:xfrm>
          <a:noFill/>
        </p:spPr>
        <p:txBody>
          <a:bodyPr vert="eaVert" anchor="ctr"/>
          <a:lstStyle>
            <a:lvl1pPr algn="ctr">
              <a:defRPr sz="2000" b="1">
                <a:gradFill flip="none" rotWithShape="1">
                  <a:gsLst>
                    <a:gs pos="0">
                      <a:srgbClr val="000000"/>
                    </a:gs>
                    <a:gs pos="20000">
                      <a:srgbClr val="000040"/>
                    </a:gs>
                    <a:gs pos="50000">
                      <a:srgbClr val="400040"/>
                    </a:gs>
                    <a:gs pos="75000">
                      <a:srgbClr val="8F0040"/>
                    </a:gs>
                    <a:gs pos="89999">
                      <a:srgbClr val="F27300"/>
                    </a:gs>
                    <a:gs pos="100000">
                      <a:srgbClr val="FFBF00"/>
                    </a:gs>
                  </a:gsLst>
                  <a:lin ang="16200000" scaled="1"/>
                  <a:tileRect/>
                </a:gradFill>
                <a:effectLst/>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915372" y="1790268"/>
            <a:ext cx="8091100" cy="4710569"/>
          </a:xfrm>
          <a:effectLst>
            <a:glow rad="101600">
              <a:schemeClr val="accent1">
                <a:alpha val="60000"/>
              </a:schemeClr>
            </a:glow>
          </a:effectLst>
        </p:spPr>
        <p:style>
          <a:lnRef idx="2">
            <a:schemeClr val="accent1"/>
          </a:lnRef>
          <a:fillRef idx="1">
            <a:schemeClr val="lt1"/>
          </a:fillRef>
          <a:effectRef idx="0">
            <a:schemeClr val="accent1"/>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a:p>
        </p:txBody>
      </p:sp>
      <p:sp>
        <p:nvSpPr>
          <p:cNvPr id="4" name="Text Placeholder 3"/>
          <p:cNvSpPr>
            <a:spLocks noGrp="1"/>
          </p:cNvSpPr>
          <p:nvPr>
            <p:ph type="body" sz="half" idx="2"/>
          </p:nvPr>
        </p:nvSpPr>
        <p:spPr>
          <a:xfrm>
            <a:off x="842994" y="285728"/>
            <a:ext cx="8229600" cy="1144800"/>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7A6DD6-F106-489F-AB9B-F40E91C1F541}" type="datetimeFigureOut">
              <a:rPr lang="en-US" smtClean="0"/>
              <a:pPr/>
              <a:t>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3CCEC6-FDDF-4F46-94C5-A407FE67ECA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0" name="Group 12"/>
          <p:cNvGrpSpPr/>
          <p:nvPr/>
        </p:nvGrpSpPr>
        <p:grpSpPr>
          <a:xfrm>
            <a:off x="0" y="1428736"/>
            <a:ext cx="9144000" cy="285752"/>
            <a:chOff x="0" y="1428736"/>
            <a:chExt cx="9144000" cy="285752"/>
          </a:xfrm>
        </p:grpSpPr>
        <p:sp>
          <p:nvSpPr>
            <p:cNvPr id="7" name="Rectangle 6"/>
            <p:cNvSpPr/>
            <p:nvPr userDrawn="1"/>
          </p:nvSpPr>
          <p:spPr>
            <a:xfrm>
              <a:off x="0" y="1428736"/>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9" name="Rectangle 8"/>
            <p:cNvSpPr/>
            <p:nvPr userDrawn="1"/>
          </p:nvSpPr>
          <p:spPr>
            <a:xfrm>
              <a:off x="0" y="1463186"/>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8" name="Rectangle 7"/>
            <p:cNvSpPr/>
            <p:nvPr userDrawn="1"/>
          </p:nvSpPr>
          <p:spPr>
            <a:xfrm>
              <a:off x="857224" y="1466444"/>
              <a:ext cx="8286776" cy="214314"/>
            </a:xfrm>
            <a:prstGeom prst="rect">
              <a:avLst/>
            </a:prstGeom>
            <a:solidFill>
              <a:schemeClr val="accent5">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3" name="Text Placeholder 2"/>
          <p:cNvSpPr>
            <a:spLocks noGrp="1"/>
          </p:cNvSpPr>
          <p:nvPr>
            <p:ph type="body" idx="1"/>
          </p:nvPr>
        </p:nvSpPr>
        <p:spPr>
          <a:xfrm>
            <a:off x="842994" y="1716711"/>
            <a:ext cx="8229600" cy="4838735"/>
          </a:xfrm>
          <a:prstGeom prst="rect">
            <a:avLst/>
          </a:prstGeom>
          <a:noFill/>
        </p:spPr>
        <p:txBody>
          <a:bodyPr vert="horz"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0" y="6572272"/>
            <a:ext cx="1800000" cy="285728"/>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347A6DD6-F106-489F-AB9B-F40E91C1F541}" type="datetimeFigureOut">
              <a:rPr lang="en-US" smtClean="0"/>
              <a:pPr/>
              <a:t>2/12/2011</a:t>
            </a:fld>
            <a:endParaRPr lang="en-US"/>
          </a:p>
        </p:txBody>
      </p:sp>
      <p:sp>
        <p:nvSpPr>
          <p:cNvPr id="5" name="Footer Placeholder 4"/>
          <p:cNvSpPr>
            <a:spLocks noGrp="1"/>
          </p:cNvSpPr>
          <p:nvPr>
            <p:ph type="ftr" sz="quarter" idx="3"/>
          </p:nvPr>
        </p:nvSpPr>
        <p:spPr>
          <a:xfrm>
            <a:off x="6264000" y="6572272"/>
            <a:ext cx="2880000" cy="285728"/>
          </a:xfrm>
          <a:prstGeom prst="rect">
            <a:avLst/>
          </a:prstGeom>
        </p:spPr>
        <p:txBody>
          <a:bodyPr vert="horz" rtlCol="0" anchor="ctr"/>
          <a:lstStyle>
            <a:lvl1pPr algn="r" eaLnBrk="1" latinLnBrk="0" hangingPunct="1">
              <a:defRPr kumimoji="0"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0" y="1428736"/>
            <a:ext cx="810000" cy="285752"/>
          </a:xfrm>
          <a:prstGeom prst="rect">
            <a:avLst/>
          </a:prstGeom>
        </p:spPr>
        <p:txBody>
          <a:bodyPr vert="horz" rtlCol="0" anchor="ctr"/>
          <a:lstStyle>
            <a:lvl1pPr algn="ctr" eaLnBrk="1" latinLnBrk="0" hangingPunct="1">
              <a:defRPr kumimoji="0" sz="1200">
                <a:solidFill>
                  <a:schemeClr val="tx1">
                    <a:tint val="50000"/>
                  </a:schemeClr>
                </a:solidFill>
              </a:defRPr>
            </a:lvl1pPr>
          </a:lstStyle>
          <a:p>
            <a:fld id="{1E3CCEC6-FDDF-4F46-94C5-A407FE67ECA4}" type="slidenum">
              <a:rPr lang="en-US" smtClean="0"/>
              <a:pPr/>
              <a:t>‹#›</a:t>
            </a:fld>
            <a:endParaRPr lang="en-US"/>
          </a:p>
        </p:txBody>
      </p:sp>
      <p:sp>
        <p:nvSpPr>
          <p:cNvPr id="2" name="Title Placeholder 1"/>
          <p:cNvSpPr>
            <a:spLocks noGrp="1"/>
          </p:cNvSpPr>
          <p:nvPr>
            <p:ph type="title"/>
          </p:nvPr>
        </p:nvSpPr>
        <p:spPr>
          <a:xfrm>
            <a:off x="842994" y="283053"/>
            <a:ext cx="8229600" cy="1143000"/>
          </a:xfrm>
          <a:prstGeom prst="rect">
            <a:avLst/>
          </a:prstGeom>
          <a:noFill/>
        </p:spPr>
        <p:txBody>
          <a:bodyPr vert="horz" rtlCol="0" anchor="ctr">
            <a:normAutofit/>
          </a:bodyPr>
          <a:lstStyle/>
          <a:p>
            <a:r>
              <a:rPr kumimoji="0" lang="en-US" smtClean="0"/>
              <a:t>Click to edit Master title style</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gradFill flip="none" rotWithShape="1">
            <a:gsLst>
              <a:gs pos="0">
                <a:srgbClr val="000000"/>
              </a:gs>
              <a:gs pos="20000">
                <a:srgbClr val="000040"/>
              </a:gs>
              <a:gs pos="50000">
                <a:srgbClr val="400040"/>
              </a:gs>
              <a:gs pos="75000">
                <a:srgbClr val="8F0040"/>
              </a:gs>
              <a:gs pos="89999">
                <a:srgbClr val="F27300"/>
              </a:gs>
              <a:gs pos="100000">
                <a:srgbClr val="FFBF00"/>
              </a:gs>
            </a:gsLst>
            <a:lin ang="5400000" scaled="1"/>
            <a:tileRect/>
          </a:gradFill>
          <a:effectLst>
            <a:outerShdw blurRad="50800" dist="50800" dir="18900000" algn="tl" rotWithShape="0">
              <a:schemeClr val="tx2">
                <a:alpha val="43000"/>
              </a:scheme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60000"/>
        <a:buFont typeface="Wingdings 3" pitchFamily="18" charset="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60000"/>
        <a:buFont typeface="Wingdings"/>
        <a:buChar char="Ø"/>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3" pitchFamily="18" charset="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60000"/>
        <a:buFont typeface="Wingdings"/>
        <a:buChar char="Ø"/>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60000"/>
        <a:buFont typeface="Wingdings 3" pitchFamily="18" charset="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File:The_Whitney.jp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upload.wikimedia.org/wikipedia/en/3/39/Whitney-StatlerDetroit.jpg" TargetMode="Externa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File:Governor-crapo-1-.jp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Michigan</a:t>
            </a:r>
            <a:endParaRPr lang="en-US" dirty="0"/>
          </a:p>
        </p:txBody>
      </p:sp>
      <p:sp>
        <p:nvSpPr>
          <p:cNvPr id="3" name="Subtitle 2"/>
          <p:cNvSpPr>
            <a:spLocks noGrp="1"/>
          </p:cNvSpPr>
          <p:nvPr>
            <p:ph type="subTitle" idx="1"/>
          </p:nvPr>
        </p:nvSpPr>
        <p:spPr/>
        <p:txBody>
          <a:bodyPr/>
          <a:lstStyle/>
          <a:p>
            <a:endParaRPr lang="en-US" dirty="0" smtClean="0"/>
          </a:p>
          <a:p>
            <a:r>
              <a:rPr lang="en-US" dirty="0" smtClean="0"/>
              <a:t>The Lumber Industry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83053"/>
            <a:ext cx="4724400" cy="1143000"/>
          </a:xfrm>
        </p:spPr>
        <p:txBody>
          <a:bodyPr>
            <a:normAutofit/>
          </a:bodyPr>
          <a:lstStyle/>
          <a:p>
            <a:r>
              <a:rPr lang="en-US" dirty="0" smtClean="0"/>
              <a:t>Whitney in Detroit</a:t>
            </a:r>
            <a:endParaRPr lang="en-US" dirty="0"/>
          </a:p>
        </p:txBody>
      </p:sp>
      <p:sp>
        <p:nvSpPr>
          <p:cNvPr id="7" name="Content Placeholder 6"/>
          <p:cNvSpPr>
            <a:spLocks noGrp="1"/>
          </p:cNvSpPr>
          <p:nvPr>
            <p:ph idx="1"/>
          </p:nvPr>
        </p:nvSpPr>
        <p:spPr>
          <a:xfrm>
            <a:off x="381000" y="1716711"/>
            <a:ext cx="5562600" cy="4836489"/>
          </a:xfrm>
        </p:spPr>
        <p:txBody>
          <a:bodyPr>
            <a:noAutofit/>
          </a:bodyPr>
          <a:lstStyle/>
          <a:p>
            <a:r>
              <a:rPr lang="en-GB" sz="2000" dirty="0" smtClean="0"/>
              <a:t>Whitney made his mark on Detroit, building "some of the finest business blocks" in the city and earning him the nickname "Mr. Woodward Avenue"</a:t>
            </a:r>
          </a:p>
          <a:p>
            <a:pPr lvl="1"/>
            <a:r>
              <a:rPr lang="en-GB" sz="1600" dirty="0" smtClean="0"/>
              <a:t>In 1890 he built the five-story Grand Circus Park Building at Woodward and Park</a:t>
            </a:r>
          </a:p>
          <a:p>
            <a:pPr lvl="1"/>
            <a:r>
              <a:rPr lang="en-GB" sz="1600" dirty="0" smtClean="0"/>
              <a:t>In 1914 he built the 19-story David Whitney Building, also at Grand Circus Park</a:t>
            </a:r>
          </a:p>
          <a:p>
            <a:r>
              <a:rPr lang="en-GB" sz="2000" dirty="0" smtClean="0"/>
              <a:t>The David Whitney House was built from 1890-94 and cost $400,000</a:t>
            </a:r>
          </a:p>
          <a:p>
            <a:pPr lvl="1"/>
            <a:r>
              <a:rPr lang="en-GB" sz="1600" dirty="0" smtClean="0"/>
              <a:t>It was described as "the most elaborate and substantial residence in this part of the country" and "perhaps the costliest and most magnificent ever erected in the state"</a:t>
            </a:r>
          </a:p>
          <a:p>
            <a:pPr lvl="1"/>
            <a:r>
              <a:rPr lang="en-GB" sz="1600" dirty="0" smtClean="0"/>
              <a:t>Constructed from rosy-pink South Dakota Jasper stone, it is 21,000-square-foot, has 52 rooms (including 10 bathrooms), 218 windows, 20 fireplaces, and Tiffany glass windows</a:t>
            </a:r>
            <a:endParaRPr lang="en-US" sz="1600" dirty="0"/>
          </a:p>
        </p:txBody>
      </p:sp>
      <p:pic>
        <p:nvPicPr>
          <p:cNvPr id="55298" name="Picture 2" descr="http://upload.wikimedia.org/wikipedia/en/thumb/3/33/The_Whitney.jpg/250px-The_Whitney.jpg">
            <a:hlinkClick r:id="rId3"/>
          </p:cNvPr>
          <p:cNvPicPr>
            <a:picLocks noChangeAspect="1" noChangeArrowheads="1"/>
          </p:cNvPicPr>
          <p:nvPr/>
        </p:nvPicPr>
        <p:blipFill>
          <a:blip r:embed="rId4" cstate="print"/>
          <a:srcRect/>
          <a:stretch>
            <a:fillRect/>
          </a:stretch>
        </p:blipFill>
        <p:spPr bwMode="auto">
          <a:xfrm>
            <a:off x="5943600" y="4038600"/>
            <a:ext cx="3061607" cy="2057400"/>
          </a:xfrm>
          <a:prstGeom prst="rect">
            <a:avLst/>
          </a:prstGeom>
          <a:noFill/>
        </p:spPr>
      </p:pic>
      <p:pic>
        <p:nvPicPr>
          <p:cNvPr id="2050" name="Picture 2" descr="File:Whitney-StatlerDetroit.jpg">
            <a:hlinkClick r:id="rId5"/>
          </p:cNvPr>
          <p:cNvPicPr>
            <a:picLocks noChangeAspect="1" noChangeArrowheads="1"/>
          </p:cNvPicPr>
          <p:nvPr/>
        </p:nvPicPr>
        <p:blipFill>
          <a:blip r:embed="rId6" cstate="print"/>
          <a:srcRect/>
          <a:stretch>
            <a:fillRect/>
          </a:stretch>
        </p:blipFill>
        <p:spPr bwMode="auto">
          <a:xfrm>
            <a:off x="5965280" y="1371600"/>
            <a:ext cx="3178720" cy="255270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H. Crapo</a:t>
            </a:r>
            <a:endParaRPr lang="en-US" dirty="0"/>
          </a:p>
        </p:txBody>
      </p:sp>
      <p:sp>
        <p:nvSpPr>
          <p:cNvPr id="3" name="Content Placeholder 2"/>
          <p:cNvSpPr>
            <a:spLocks noGrp="1"/>
          </p:cNvSpPr>
          <p:nvPr>
            <p:ph idx="1"/>
          </p:nvPr>
        </p:nvSpPr>
        <p:spPr>
          <a:xfrm>
            <a:off x="842994" y="1716711"/>
            <a:ext cx="5329206" cy="4838735"/>
          </a:xfrm>
        </p:spPr>
        <p:txBody>
          <a:bodyPr>
            <a:normAutofit fontScale="62500" lnSpcReduction="20000"/>
          </a:bodyPr>
          <a:lstStyle/>
          <a:p>
            <a:r>
              <a:rPr lang="en-US" dirty="0" smtClean="0"/>
              <a:t>Crapo was born in Massachusetts and had a successful business and civic standing before migrating with his family to Flint in 1856</a:t>
            </a:r>
          </a:p>
          <a:p>
            <a:r>
              <a:rPr lang="en-GB" dirty="0" smtClean="0"/>
              <a:t>He invested in pinelands and established a lucrative lumbering business in the area, which by the beginning of the Civil War was one of the largest individually owned lumber firms in the state</a:t>
            </a:r>
          </a:p>
          <a:p>
            <a:r>
              <a:rPr lang="en-GB" dirty="0" smtClean="0"/>
              <a:t>Crapo was instrumental in the construction of the Flint and Holly Railroad, and was President of that corporation until its consolidation with the Flint and Père Marquette Railroad</a:t>
            </a:r>
          </a:p>
          <a:p>
            <a:r>
              <a:rPr lang="en-GB" dirty="0" smtClean="0"/>
              <a:t>He became mayor of Flint in 1860, a member of the state senate in 1862, and was elected governor in 1864</a:t>
            </a:r>
          </a:p>
          <a:p>
            <a:endParaRPr lang="en-US" dirty="0"/>
          </a:p>
        </p:txBody>
      </p:sp>
      <p:pic>
        <p:nvPicPr>
          <p:cNvPr id="1026" name="Picture 2" descr="http://upload.wikimedia.org/wikipedia/en/8/81/Governor-crapo-1-.jpg">
            <a:hlinkClick r:id="rId3" tooltip="Henry H. Crapo"/>
          </p:cNvPr>
          <p:cNvPicPr>
            <a:picLocks noChangeAspect="1" noChangeArrowheads="1"/>
          </p:cNvPicPr>
          <p:nvPr/>
        </p:nvPicPr>
        <p:blipFill>
          <a:blip r:embed="rId4" cstate="print"/>
          <a:srcRect/>
          <a:stretch>
            <a:fillRect/>
          </a:stretch>
        </p:blipFill>
        <p:spPr bwMode="auto">
          <a:xfrm>
            <a:off x="6705601" y="1828801"/>
            <a:ext cx="1905000" cy="2455334"/>
          </a:xfrm>
          <a:prstGeom prst="rect">
            <a:avLst/>
          </a:prstGeom>
          <a:noFill/>
        </p:spPr>
      </p:pic>
      <p:sp>
        <p:nvSpPr>
          <p:cNvPr id="5" name="TextBox 4"/>
          <p:cNvSpPr txBox="1"/>
          <p:nvPr/>
        </p:nvSpPr>
        <p:spPr>
          <a:xfrm>
            <a:off x="6858000" y="4572000"/>
            <a:ext cx="1828800" cy="646331"/>
          </a:xfrm>
          <a:prstGeom prst="rect">
            <a:avLst/>
          </a:prstGeom>
          <a:noFill/>
        </p:spPr>
        <p:txBody>
          <a:bodyPr wrap="square" rtlCol="0">
            <a:spAutoFit/>
          </a:bodyPr>
          <a:lstStyle/>
          <a:p>
            <a:r>
              <a:rPr lang="en-US" dirty="0" smtClean="0"/>
              <a:t>Henry H. Crapo (1804-1869)</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3053"/>
            <a:ext cx="4419600" cy="1143000"/>
          </a:xfrm>
        </p:spPr>
        <p:txBody>
          <a:bodyPr>
            <a:normAutofit fontScale="90000"/>
          </a:bodyPr>
          <a:lstStyle/>
          <a:p>
            <a:r>
              <a:rPr lang="en-US" dirty="0" smtClean="0"/>
              <a:t>Michigan’s Wood-Based Industries</a:t>
            </a:r>
            <a:endParaRPr lang="en-US" dirty="0"/>
          </a:p>
        </p:txBody>
      </p:sp>
      <p:sp>
        <p:nvSpPr>
          <p:cNvPr id="3" name="Content Placeholder 2"/>
          <p:cNvSpPr>
            <a:spLocks noGrp="1"/>
          </p:cNvSpPr>
          <p:nvPr>
            <p:ph idx="1"/>
          </p:nvPr>
        </p:nvSpPr>
        <p:spPr>
          <a:xfrm>
            <a:off x="228600" y="2438400"/>
            <a:ext cx="8229600" cy="4191000"/>
          </a:xfrm>
        </p:spPr>
        <p:txBody>
          <a:bodyPr>
            <a:normAutofit fontScale="70000" lnSpcReduction="20000"/>
          </a:bodyPr>
          <a:lstStyle/>
          <a:p>
            <a:r>
              <a:rPr lang="en-GB" dirty="0" smtClean="0"/>
              <a:t>The lumber industry helped to shape the state’s industrial landscape in the 19</a:t>
            </a:r>
            <a:r>
              <a:rPr lang="en-GB" baseline="30000" dirty="0" smtClean="0"/>
              <a:t>th</a:t>
            </a:r>
            <a:r>
              <a:rPr lang="en-GB" dirty="0" smtClean="0"/>
              <a:t> and 20</a:t>
            </a:r>
            <a:r>
              <a:rPr lang="en-GB" baseline="30000" dirty="0" smtClean="0"/>
              <a:t>th</a:t>
            </a:r>
            <a:r>
              <a:rPr lang="en-GB" dirty="0" smtClean="0"/>
              <a:t> centuries</a:t>
            </a:r>
          </a:p>
          <a:p>
            <a:r>
              <a:rPr lang="en-GB" dirty="0" smtClean="0"/>
              <a:t>Wood product industries manufactured furniture, sashes, doors, blinds, barrels, wagons, carriages, house wares, caskets, and railroad ties</a:t>
            </a:r>
          </a:p>
          <a:p>
            <a:pPr lvl="1"/>
            <a:r>
              <a:rPr lang="en-GB" dirty="0" smtClean="0"/>
              <a:t>Wood industries grew rapidly in the 1860s and 1870s, with a large influx of skilled immigrant labor and access to new raw material</a:t>
            </a:r>
          </a:p>
          <a:p>
            <a:r>
              <a:rPr lang="en-GB" dirty="0" smtClean="0"/>
              <a:t>The lumber industry also enabled Michigan to become a leader in pulp and paper production</a:t>
            </a:r>
          </a:p>
          <a:p>
            <a:pPr lvl="1"/>
            <a:r>
              <a:rPr lang="en-GB" dirty="0" smtClean="0"/>
              <a:t>Changes in papermaking technology is the 1870s --away from cloth and straw and toward wood pulp – led to a continued demand for logs too small for lumber ("pulp" wood)</a:t>
            </a:r>
            <a:endParaRPr lang="en-US" dirty="0"/>
          </a:p>
        </p:txBody>
      </p:sp>
      <p:pic>
        <p:nvPicPr>
          <p:cNvPr id="37890" name="Picture 2" descr="sligh furniture co-grand rapids.JPEG (27985 bytes)"/>
          <p:cNvPicPr>
            <a:picLocks noChangeAspect="1" noChangeArrowheads="1"/>
          </p:cNvPicPr>
          <p:nvPr/>
        </p:nvPicPr>
        <p:blipFill>
          <a:blip r:embed="rId3" cstate="print"/>
          <a:srcRect/>
          <a:stretch>
            <a:fillRect/>
          </a:stretch>
        </p:blipFill>
        <p:spPr bwMode="auto">
          <a:xfrm>
            <a:off x="4953000" y="457200"/>
            <a:ext cx="3838575" cy="186396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Lumber Capital</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Immense fortunes made from the lumber industry fuelled the state’s future development</a:t>
            </a:r>
          </a:p>
          <a:p>
            <a:r>
              <a:rPr lang="en-GB" dirty="0" smtClean="0"/>
              <a:t>One of the major reasons for the later concentration of the automobile industry in Michigan was the fact that Detroit had men with large fortunes made in lumbering and mining and who were willing to invest capital in automobile plants</a:t>
            </a:r>
          </a:p>
          <a:p>
            <a:pPr lvl="1"/>
            <a:r>
              <a:rPr lang="en-GB" dirty="0" smtClean="0"/>
              <a:t>Henry Crapo’s grandson William Crapo Durant (Billy Durant), for example, became the leader of Flint's carriage and automobile industry and became the founder of General Motors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The Heyday of the Lumber Industry</a:t>
            </a:r>
            <a:endParaRPr lang="en-US" dirty="0"/>
          </a:p>
        </p:txBody>
      </p:sp>
      <p:sp>
        <p:nvSpPr>
          <p:cNvPr id="3" name="Content Placeholder 2"/>
          <p:cNvSpPr>
            <a:spLocks noGrp="1"/>
          </p:cNvSpPr>
          <p:nvPr>
            <p:ph idx="1"/>
          </p:nvPr>
        </p:nvSpPr>
        <p:spPr/>
        <p:txBody>
          <a:bodyPr>
            <a:normAutofit lnSpcReduction="10000"/>
          </a:bodyPr>
          <a:lstStyle/>
          <a:p>
            <a:r>
              <a:rPr lang="en-US" dirty="0" smtClean="0"/>
              <a:t>After the Civil War, Michigan became the center of the lumber industry in the United States</a:t>
            </a:r>
          </a:p>
          <a:p>
            <a:r>
              <a:rPr lang="en-US" dirty="0" smtClean="0"/>
              <a:t>In addition to mining, the economy of Michigan became focused on exploiting the state’s white pine forests</a:t>
            </a:r>
          </a:p>
          <a:p>
            <a:r>
              <a:rPr lang="en-GB" dirty="0" smtClean="0"/>
              <a:t>From 1860 until 1910, the harvesting and sawing of logs, along with the marketing of lumber, was the major non-agricultural industry of the state</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of Forest Products, 1880</a:t>
            </a:r>
            <a:endParaRPr lang="en-US" dirty="0"/>
          </a:p>
        </p:txBody>
      </p:sp>
      <p:graphicFrame>
        <p:nvGraphicFramePr>
          <p:cNvPr id="5" name="Content Placeholder 4"/>
          <p:cNvGraphicFramePr>
            <a:graphicFrameLocks noGrp="1"/>
          </p:cNvGraphicFramePr>
          <p:nvPr>
            <p:ph idx="1"/>
          </p:nvPr>
        </p:nvGraphicFramePr>
        <p:xfrm>
          <a:off x="533399" y="1716088"/>
          <a:ext cx="8539164" cy="4989508"/>
        </p:xfrm>
        <a:graphic>
          <a:graphicData uri="http://schemas.openxmlformats.org/drawingml/2006/table">
            <a:tbl>
              <a:tblPr firstRow="1" bandRow="1">
                <a:tableStyleId>{5C22544A-7EE6-4342-B048-85BDC9FD1C3A}</a:tableStyleId>
              </a:tblPr>
              <a:tblGrid>
                <a:gridCol w="2846388"/>
                <a:gridCol w="2846388"/>
                <a:gridCol w="2846388"/>
              </a:tblGrid>
              <a:tr h="425507">
                <a:tc>
                  <a:txBody>
                    <a:bodyPr/>
                    <a:lstStyle/>
                    <a:p>
                      <a:pPr algn="ctr"/>
                      <a:r>
                        <a:rPr lang="en-US" dirty="0" smtClean="0"/>
                        <a:t>Use</a:t>
                      </a:r>
                      <a:endParaRPr lang="en-US" dirty="0"/>
                    </a:p>
                  </a:txBody>
                  <a:tcPr/>
                </a:tc>
                <a:tc>
                  <a:txBody>
                    <a:bodyPr/>
                    <a:lstStyle/>
                    <a:p>
                      <a:pPr algn="ctr"/>
                      <a:r>
                        <a:rPr lang="en-US" dirty="0" smtClean="0"/>
                        <a:t>$ million</a:t>
                      </a:r>
                      <a:endParaRPr lang="en-US" dirty="0"/>
                    </a:p>
                  </a:txBody>
                  <a:tcPr/>
                </a:tc>
                <a:tc>
                  <a:txBody>
                    <a:bodyPr/>
                    <a:lstStyle/>
                    <a:p>
                      <a:pPr algn="ctr"/>
                      <a:r>
                        <a:rPr lang="en-US" dirty="0" smtClean="0"/>
                        <a:t>Percentage</a:t>
                      </a:r>
                      <a:endParaRPr lang="en-US" dirty="0"/>
                    </a:p>
                  </a:txBody>
                  <a:tcPr/>
                </a:tc>
              </a:tr>
              <a:tr h="4255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Wood for domestic fuel</a:t>
                      </a:r>
                    </a:p>
                  </a:txBody>
                  <a:tcPr/>
                </a:tc>
                <a:tc>
                  <a:txBody>
                    <a:bodyPr/>
                    <a:lstStyle/>
                    <a:p>
                      <a:pPr algn="ctr"/>
                      <a:r>
                        <a:rPr lang="en-US" dirty="0" smtClean="0"/>
                        <a:t>c. 307</a:t>
                      </a:r>
                      <a:endParaRPr lang="en-US" dirty="0"/>
                    </a:p>
                  </a:txBody>
                  <a:tcPr/>
                </a:tc>
                <a:tc>
                  <a:txBody>
                    <a:bodyPr/>
                    <a:lstStyle/>
                    <a:p>
                      <a:pPr algn="ctr"/>
                      <a:r>
                        <a:rPr lang="en-US" dirty="0" smtClean="0"/>
                        <a:t>43.9</a:t>
                      </a:r>
                      <a:endParaRPr lang="en-US" dirty="0"/>
                    </a:p>
                  </a:txBody>
                  <a:tcPr/>
                </a:tc>
              </a:tr>
              <a:tr h="425507">
                <a:tc>
                  <a:txBody>
                    <a:bodyPr/>
                    <a:lstStyle/>
                    <a:p>
                      <a:r>
                        <a:rPr lang="en-US" dirty="0" smtClean="0"/>
                        <a:t>Sawed logs</a:t>
                      </a:r>
                      <a:endParaRPr lang="en-US" dirty="0"/>
                    </a:p>
                  </a:txBody>
                  <a:tcPr/>
                </a:tc>
                <a:tc>
                  <a:txBody>
                    <a:bodyPr/>
                    <a:lstStyle/>
                    <a:p>
                      <a:pPr algn="ctr"/>
                      <a:r>
                        <a:rPr lang="en-US" dirty="0" smtClean="0"/>
                        <a:t>140</a:t>
                      </a:r>
                      <a:endParaRPr lang="en-US" dirty="0"/>
                    </a:p>
                  </a:txBody>
                  <a:tcPr/>
                </a:tc>
                <a:tc>
                  <a:txBody>
                    <a:bodyPr/>
                    <a:lstStyle/>
                    <a:p>
                      <a:pPr algn="ctr"/>
                      <a:r>
                        <a:rPr lang="en-US" dirty="0" smtClean="0"/>
                        <a:t>20.0</a:t>
                      </a:r>
                      <a:endParaRPr lang="en-US" dirty="0"/>
                    </a:p>
                  </a:txBody>
                  <a:tcPr/>
                </a:tc>
              </a:tr>
              <a:tr h="734438">
                <a:tc>
                  <a:txBody>
                    <a:bodyPr/>
                    <a:lstStyle/>
                    <a:p>
                      <a:r>
                        <a:rPr lang="en-US" dirty="0" err="1" smtClean="0"/>
                        <a:t>Unsawed</a:t>
                      </a:r>
                      <a:r>
                        <a:rPr lang="en-US" dirty="0" smtClean="0"/>
                        <a:t> timber (poles,</a:t>
                      </a:r>
                      <a:r>
                        <a:rPr lang="en-US" baseline="0" dirty="0" smtClean="0"/>
                        <a:t> spars, etc.)</a:t>
                      </a:r>
                      <a:endParaRPr lang="en-US" dirty="0"/>
                    </a:p>
                  </a:txBody>
                  <a:tcPr/>
                </a:tc>
                <a:tc>
                  <a:txBody>
                    <a:bodyPr/>
                    <a:lstStyle/>
                    <a:p>
                      <a:pPr algn="ctr"/>
                      <a:r>
                        <a:rPr lang="en-US" dirty="0" smtClean="0"/>
                        <a:t>c. 110</a:t>
                      </a:r>
                      <a:endParaRPr lang="en-US" dirty="0"/>
                    </a:p>
                  </a:txBody>
                  <a:tcPr/>
                </a:tc>
                <a:tc>
                  <a:txBody>
                    <a:bodyPr/>
                    <a:lstStyle/>
                    <a:p>
                      <a:pPr algn="ctr"/>
                      <a:r>
                        <a:rPr lang="en-US" dirty="0" smtClean="0"/>
                        <a:t>15.7</a:t>
                      </a:r>
                      <a:endParaRPr lang="en-US" dirty="0"/>
                    </a:p>
                  </a:txBody>
                  <a:tcPr/>
                </a:tc>
              </a:tr>
              <a:tr h="425507">
                <a:tc>
                  <a:txBody>
                    <a:bodyPr/>
                    <a:lstStyle/>
                    <a:p>
                      <a:r>
                        <a:rPr lang="en-US" dirty="0" smtClean="0"/>
                        <a:t>Wood for fencing</a:t>
                      </a:r>
                      <a:endParaRPr lang="en-US" dirty="0"/>
                    </a:p>
                  </a:txBody>
                  <a:tcPr/>
                </a:tc>
                <a:tc>
                  <a:txBody>
                    <a:bodyPr/>
                    <a:lstStyle/>
                    <a:p>
                      <a:pPr algn="ctr"/>
                      <a:r>
                        <a:rPr lang="en-US" dirty="0" smtClean="0"/>
                        <a:t>c. 100</a:t>
                      </a:r>
                      <a:endParaRPr lang="en-US" dirty="0"/>
                    </a:p>
                  </a:txBody>
                  <a:tcPr/>
                </a:tc>
                <a:tc>
                  <a:txBody>
                    <a:bodyPr/>
                    <a:lstStyle/>
                    <a:p>
                      <a:pPr algn="ctr"/>
                      <a:r>
                        <a:rPr lang="en-US" dirty="0" smtClean="0"/>
                        <a:t>14.3</a:t>
                      </a:r>
                      <a:endParaRPr lang="en-US" dirty="0"/>
                    </a:p>
                  </a:txBody>
                  <a:tcPr/>
                </a:tc>
              </a:tr>
              <a:tr h="425507">
                <a:tc>
                  <a:txBody>
                    <a:bodyPr/>
                    <a:lstStyle/>
                    <a:p>
                      <a:r>
                        <a:rPr lang="en-US" dirty="0" smtClean="0"/>
                        <a:t>Fuel:</a:t>
                      </a:r>
                      <a:r>
                        <a:rPr lang="en-US" baseline="0" dirty="0" smtClean="0"/>
                        <a:t> </a:t>
                      </a:r>
                      <a:r>
                        <a:rPr lang="en-US" dirty="0" smtClean="0"/>
                        <a:t> railroads</a:t>
                      </a:r>
                      <a:endParaRPr lang="en-US" dirty="0"/>
                    </a:p>
                  </a:txBody>
                  <a:tcPr/>
                </a:tc>
                <a:tc>
                  <a:txBody>
                    <a:bodyPr/>
                    <a:lstStyle/>
                    <a:p>
                      <a:pPr algn="ctr"/>
                      <a:r>
                        <a:rPr lang="en-US" dirty="0" smtClean="0"/>
                        <a:t>5</a:t>
                      </a:r>
                      <a:endParaRPr lang="en-US" dirty="0"/>
                    </a:p>
                  </a:txBody>
                  <a:tcPr/>
                </a:tc>
                <a:tc>
                  <a:txBody>
                    <a:bodyPr/>
                    <a:lstStyle/>
                    <a:p>
                      <a:pPr algn="ctr"/>
                      <a:r>
                        <a:rPr lang="en-US" dirty="0" smtClean="0"/>
                        <a:t>0.7</a:t>
                      </a:r>
                      <a:endParaRPr lang="en-US" dirty="0"/>
                    </a:p>
                  </a:txBody>
                  <a:tcPr/>
                </a:tc>
              </a:tr>
              <a:tr h="425507">
                <a:tc>
                  <a:txBody>
                    <a:bodyPr/>
                    <a:lstStyle/>
                    <a:p>
                      <a:r>
                        <a:rPr lang="en-US" dirty="0" smtClean="0"/>
                        <a:t>Fuel: steamships</a:t>
                      </a:r>
                      <a:endParaRPr lang="en-US" dirty="0"/>
                    </a:p>
                  </a:txBody>
                  <a:tcPr/>
                </a:tc>
                <a:tc>
                  <a:txBody>
                    <a:bodyPr/>
                    <a:lstStyle/>
                    <a:p>
                      <a:pPr algn="ctr"/>
                      <a:r>
                        <a:rPr lang="en-US" dirty="0" smtClean="0"/>
                        <a:t>2</a:t>
                      </a:r>
                      <a:endParaRPr lang="en-US" dirty="0"/>
                    </a:p>
                  </a:txBody>
                  <a:tcPr/>
                </a:tc>
                <a:tc>
                  <a:txBody>
                    <a:bodyPr/>
                    <a:lstStyle/>
                    <a:p>
                      <a:pPr algn="ctr"/>
                      <a:r>
                        <a:rPr lang="en-US" dirty="0" smtClean="0"/>
                        <a:t>0.3</a:t>
                      </a:r>
                      <a:endParaRPr lang="en-US" dirty="0"/>
                    </a:p>
                  </a:txBody>
                  <a:tcPr/>
                </a:tc>
              </a:tr>
              <a:tr h="425507">
                <a:tc>
                  <a:txBody>
                    <a:bodyPr/>
                    <a:lstStyle/>
                    <a:p>
                      <a:r>
                        <a:rPr lang="en-US" dirty="0" smtClean="0"/>
                        <a:t>Fuel: manufacturing</a:t>
                      </a:r>
                      <a:endParaRPr lang="en-US" dirty="0"/>
                    </a:p>
                  </a:txBody>
                  <a:tcPr/>
                </a:tc>
                <a:tc>
                  <a:txBody>
                    <a:bodyPr/>
                    <a:lstStyle/>
                    <a:p>
                      <a:pPr algn="ctr"/>
                      <a:r>
                        <a:rPr lang="en-US" dirty="0" smtClean="0"/>
                        <a:t>8</a:t>
                      </a:r>
                      <a:endParaRPr lang="en-US" dirty="0"/>
                    </a:p>
                  </a:txBody>
                  <a:tcPr/>
                </a:tc>
                <a:tc>
                  <a:txBody>
                    <a:bodyPr/>
                    <a:lstStyle/>
                    <a:p>
                      <a:pPr algn="ctr"/>
                      <a:r>
                        <a:rPr lang="en-US" dirty="0" smtClean="0"/>
                        <a:t>1.1</a:t>
                      </a:r>
                      <a:endParaRPr lang="en-US" dirty="0"/>
                    </a:p>
                  </a:txBody>
                  <a:tcPr/>
                </a:tc>
              </a:tr>
              <a:tr h="425507">
                <a:tc>
                  <a:txBody>
                    <a:bodyPr/>
                    <a:lstStyle/>
                    <a:p>
                      <a:r>
                        <a:rPr lang="en-US" dirty="0" smtClean="0"/>
                        <a:t>Charcoal</a:t>
                      </a:r>
                      <a:endParaRPr lang="en-US" dirty="0"/>
                    </a:p>
                  </a:txBody>
                  <a:tcPr/>
                </a:tc>
                <a:tc>
                  <a:txBody>
                    <a:bodyPr/>
                    <a:lstStyle/>
                    <a:p>
                      <a:pPr algn="ctr"/>
                      <a:r>
                        <a:rPr lang="en-US" dirty="0" smtClean="0"/>
                        <a:t>5</a:t>
                      </a:r>
                      <a:endParaRPr lang="en-US" dirty="0"/>
                    </a:p>
                  </a:txBody>
                  <a:tcPr/>
                </a:tc>
                <a:tc>
                  <a:txBody>
                    <a:bodyPr/>
                    <a:lstStyle/>
                    <a:p>
                      <a:pPr algn="ctr"/>
                      <a:r>
                        <a:rPr lang="en-US" dirty="0" smtClean="0"/>
                        <a:t>0.7</a:t>
                      </a:r>
                      <a:endParaRPr lang="en-US" dirty="0"/>
                    </a:p>
                  </a:txBody>
                  <a:tcPr/>
                </a:tc>
              </a:tr>
              <a:tr h="425507">
                <a:tc>
                  <a:txBody>
                    <a:bodyPr/>
                    <a:lstStyle/>
                    <a:p>
                      <a:r>
                        <a:rPr lang="en-US" dirty="0" smtClean="0"/>
                        <a:t>Naval stores</a:t>
                      </a:r>
                      <a:endParaRPr lang="en-US" dirty="0"/>
                    </a:p>
                  </a:txBody>
                  <a:tcPr/>
                </a:tc>
                <a:tc>
                  <a:txBody>
                    <a:bodyPr/>
                    <a:lstStyle/>
                    <a:p>
                      <a:pPr algn="ctr"/>
                      <a:r>
                        <a:rPr lang="en-US" dirty="0" smtClean="0"/>
                        <a:t>6</a:t>
                      </a:r>
                      <a:endParaRPr lang="en-US" dirty="0"/>
                    </a:p>
                  </a:txBody>
                  <a:tcPr/>
                </a:tc>
                <a:tc>
                  <a:txBody>
                    <a:bodyPr/>
                    <a:lstStyle/>
                    <a:p>
                      <a:pPr algn="ctr"/>
                      <a:r>
                        <a:rPr lang="en-US" dirty="0" smtClean="0"/>
                        <a:t>0.9</a:t>
                      </a:r>
                      <a:endParaRPr lang="en-US" dirty="0"/>
                    </a:p>
                  </a:txBody>
                  <a:tcPr/>
                </a:tc>
              </a:tr>
              <a:tr h="425507">
                <a:tc>
                  <a:txBody>
                    <a:bodyPr/>
                    <a:lstStyle/>
                    <a:p>
                      <a:r>
                        <a:rPr lang="en-US" dirty="0" smtClean="0"/>
                        <a:t>Railroad ties</a:t>
                      </a:r>
                      <a:endParaRPr lang="en-US" dirty="0"/>
                    </a:p>
                  </a:txBody>
                  <a:tcPr/>
                </a:tc>
                <a:tc>
                  <a:txBody>
                    <a:bodyPr/>
                    <a:lstStyle/>
                    <a:p>
                      <a:pPr algn="ctr"/>
                      <a:r>
                        <a:rPr lang="en-US" dirty="0" smtClean="0"/>
                        <a:t>7</a:t>
                      </a:r>
                      <a:endParaRPr lang="en-US" dirty="0"/>
                    </a:p>
                  </a:txBody>
                  <a:tcPr/>
                </a:tc>
                <a:tc>
                  <a:txBody>
                    <a:bodyPr/>
                    <a:lstStyle/>
                    <a:p>
                      <a:pPr algn="ctr"/>
                      <a:r>
                        <a:rPr lang="en-US" dirty="0" smtClean="0"/>
                        <a:t>1.0</a:t>
                      </a:r>
                      <a:endParaRPr lang="en-US"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3" cstate="print"/>
          <a:srcRect/>
          <a:stretch>
            <a:fillRect/>
          </a:stretch>
        </p:blipFill>
        <p:spPr bwMode="auto">
          <a:xfrm>
            <a:off x="609600" y="1905000"/>
            <a:ext cx="3538537" cy="3815213"/>
          </a:xfrm>
          <a:prstGeom prst="rect">
            <a:avLst/>
          </a:prstGeom>
          <a:noFill/>
          <a:ln w="9525">
            <a:noFill/>
            <a:miter lim="800000"/>
            <a:headEnd/>
            <a:tailEnd/>
          </a:ln>
        </p:spPr>
      </p:pic>
      <p:sp>
        <p:nvSpPr>
          <p:cNvPr id="4" name="TextBox 3"/>
          <p:cNvSpPr txBox="1"/>
          <p:nvPr/>
        </p:nvSpPr>
        <p:spPr>
          <a:xfrm>
            <a:off x="609600" y="5867400"/>
            <a:ext cx="3810000" cy="646331"/>
          </a:xfrm>
          <a:prstGeom prst="rect">
            <a:avLst/>
          </a:prstGeom>
          <a:noFill/>
        </p:spPr>
        <p:txBody>
          <a:bodyPr wrap="square" rtlCol="0">
            <a:spAutoFit/>
          </a:bodyPr>
          <a:lstStyle/>
          <a:p>
            <a:r>
              <a:rPr lang="en-US" dirty="0" smtClean="0"/>
              <a:t>Lumber production in </a:t>
            </a:r>
            <a:r>
              <a:rPr lang="en-US" b="1" dirty="0" smtClean="0"/>
              <a:t>1869</a:t>
            </a:r>
            <a:r>
              <a:rPr lang="en-US" dirty="0" smtClean="0"/>
              <a:t>, in millions of board feet (</a:t>
            </a:r>
            <a:r>
              <a:rPr lang="en-US" dirty="0" err="1" smtClean="0"/>
              <a:t>mbf</a:t>
            </a:r>
            <a:r>
              <a:rPr lang="en-US" dirty="0" smtClean="0"/>
              <a:t>)</a:t>
            </a:r>
            <a:endParaRPr lang="en-US" dirty="0"/>
          </a:p>
        </p:txBody>
      </p:sp>
      <p:sp>
        <p:nvSpPr>
          <p:cNvPr id="5" name="TextBox 4"/>
          <p:cNvSpPr txBox="1"/>
          <p:nvPr/>
        </p:nvSpPr>
        <p:spPr>
          <a:xfrm>
            <a:off x="4572000" y="5867400"/>
            <a:ext cx="4267200" cy="369332"/>
          </a:xfrm>
          <a:prstGeom prst="rect">
            <a:avLst/>
          </a:prstGeom>
          <a:noFill/>
        </p:spPr>
        <p:txBody>
          <a:bodyPr wrap="square" rtlCol="0">
            <a:spAutoFit/>
          </a:bodyPr>
          <a:lstStyle/>
          <a:p>
            <a:r>
              <a:rPr lang="en-US" dirty="0" smtClean="0"/>
              <a:t>Lumber production in </a:t>
            </a:r>
            <a:r>
              <a:rPr lang="en-US" b="1" dirty="0" smtClean="0"/>
              <a:t>1889</a:t>
            </a:r>
            <a:r>
              <a:rPr lang="en-US" dirty="0" smtClean="0"/>
              <a:t>, in </a:t>
            </a:r>
            <a:r>
              <a:rPr lang="en-US" dirty="0" err="1" smtClean="0"/>
              <a:t>m.b.f</a:t>
            </a:r>
            <a:r>
              <a:rPr lang="en-US" dirty="0" smtClean="0"/>
              <a:t>.</a:t>
            </a:r>
            <a:endParaRPr lang="en-US" dirty="0"/>
          </a:p>
        </p:txBody>
      </p:sp>
      <p:pic>
        <p:nvPicPr>
          <p:cNvPr id="6" name="Picture 3"/>
          <p:cNvPicPr>
            <a:picLocks noChangeAspect="1" noChangeArrowheads="1"/>
          </p:cNvPicPr>
          <p:nvPr/>
        </p:nvPicPr>
        <p:blipFill>
          <a:blip r:embed="rId4" cstate="print"/>
          <a:srcRect/>
          <a:stretch>
            <a:fillRect/>
          </a:stretch>
        </p:blipFill>
        <p:spPr bwMode="auto">
          <a:xfrm>
            <a:off x="4648200" y="1828800"/>
            <a:ext cx="3581400" cy="3895620"/>
          </a:xfrm>
          <a:prstGeom prst="rect">
            <a:avLst/>
          </a:prstGeom>
          <a:noFill/>
          <a:ln w="9525">
            <a:noFill/>
            <a:miter lim="800000"/>
            <a:headEnd/>
            <a:tailEnd/>
          </a:ln>
        </p:spPr>
      </p:pic>
      <p:sp>
        <p:nvSpPr>
          <p:cNvPr id="7" name="Title 6"/>
          <p:cNvSpPr>
            <a:spLocks noGrp="1"/>
          </p:cNvSpPr>
          <p:nvPr>
            <p:ph type="title"/>
          </p:nvPr>
        </p:nvSpPr>
        <p:spPr/>
        <p:txBody>
          <a:bodyPr>
            <a:normAutofit fontScale="90000"/>
          </a:bodyPr>
          <a:lstStyle/>
          <a:p>
            <a:r>
              <a:rPr lang="en-US" dirty="0" smtClean="0"/>
              <a:t>The Economics of Michigan Lumber</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5410200"/>
            <a:ext cx="4572000" cy="707886"/>
          </a:xfrm>
          <a:prstGeom prst="rect">
            <a:avLst/>
          </a:prstGeom>
          <a:noFill/>
        </p:spPr>
        <p:txBody>
          <a:bodyPr wrap="square" rtlCol="0">
            <a:spAutoFit/>
          </a:bodyPr>
          <a:lstStyle/>
          <a:p>
            <a:pPr algn="ctr"/>
            <a:r>
              <a:rPr lang="en-US" sz="2000" dirty="0" smtClean="0"/>
              <a:t>Estimates of  the number of standing white pines in major watersheds, 1880</a:t>
            </a:r>
            <a:endParaRPr lang="en-US" sz="2000" dirty="0"/>
          </a:p>
        </p:txBody>
      </p:sp>
      <p:pic>
        <p:nvPicPr>
          <p:cNvPr id="58372" name="Picture 4"/>
          <p:cNvPicPr>
            <a:picLocks noChangeAspect="1" noChangeArrowheads="1"/>
          </p:cNvPicPr>
          <p:nvPr/>
        </p:nvPicPr>
        <p:blipFill>
          <a:blip r:embed="rId3" cstate="print"/>
          <a:srcRect/>
          <a:stretch>
            <a:fillRect/>
          </a:stretch>
        </p:blipFill>
        <p:spPr bwMode="auto">
          <a:xfrm>
            <a:off x="304800" y="152400"/>
            <a:ext cx="4419599" cy="514772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4724400" y="304800"/>
            <a:ext cx="4248150" cy="5029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Lumber Barons</a:t>
            </a:r>
            <a:endParaRPr lang="en-US" dirty="0"/>
          </a:p>
        </p:txBody>
      </p:sp>
      <p:sp>
        <p:nvSpPr>
          <p:cNvPr id="3" name="Content Placeholder 2"/>
          <p:cNvSpPr>
            <a:spLocks noGrp="1"/>
          </p:cNvSpPr>
          <p:nvPr>
            <p:ph idx="1"/>
          </p:nvPr>
        </p:nvSpPr>
        <p:spPr>
          <a:xfrm>
            <a:off x="842994" y="1716711"/>
            <a:ext cx="7996206" cy="4838735"/>
          </a:xfrm>
        </p:spPr>
        <p:txBody>
          <a:bodyPr>
            <a:noAutofit/>
          </a:bodyPr>
          <a:lstStyle/>
          <a:p>
            <a:r>
              <a:rPr lang="en-GB" sz="2400" dirty="0" smtClean="0"/>
              <a:t>Although many men failed, many others made huge fortunes from the logging industry—often called lumber barons</a:t>
            </a:r>
          </a:p>
          <a:p>
            <a:pPr lvl="1"/>
            <a:r>
              <a:rPr lang="en-GB" sz="2400" dirty="0" smtClean="0"/>
              <a:t>The lumber industry required huge capital outlays</a:t>
            </a:r>
          </a:p>
          <a:p>
            <a:pPr lvl="2"/>
            <a:r>
              <a:rPr lang="en-GB" sz="1800" dirty="0" smtClean="0"/>
              <a:t>Fixed capital in the lumber camp, saw mill, etc.</a:t>
            </a:r>
          </a:p>
          <a:p>
            <a:pPr lvl="2"/>
            <a:r>
              <a:rPr lang="en-GB" sz="1800" dirty="0" smtClean="0"/>
              <a:t>Fixed costs required capital flow throughout the year, even though payment for the delivered product only came in the spring</a:t>
            </a:r>
          </a:p>
          <a:p>
            <a:pPr lvl="2"/>
            <a:r>
              <a:rPr lang="en-GB" sz="1800" dirty="0" smtClean="0"/>
              <a:t>Any problem—a mild winter, etc.—could mean financial ruin</a:t>
            </a:r>
          </a:p>
          <a:p>
            <a:r>
              <a:rPr lang="en-GB" sz="2400" dirty="0" smtClean="0"/>
              <a:t>Of the lumbermen who became wealthy, some took their wealth and left the state when lumbering ended</a:t>
            </a:r>
          </a:p>
          <a:p>
            <a:r>
              <a:rPr lang="en-GB" sz="2400" dirty="0" smtClean="0"/>
              <a:t>Those who did not leave created a social and economic infrastructure—banks, railroads, newspapers and churches—easily adapted to subsequent new industries</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Charles H. </a:t>
            </a:r>
            <a:r>
              <a:rPr lang="en-US" dirty="0" err="1" smtClean="0"/>
              <a:t>Hackley</a:t>
            </a:r>
            <a:endParaRPr lang="en-US" dirty="0"/>
          </a:p>
        </p:txBody>
      </p:sp>
      <p:sp>
        <p:nvSpPr>
          <p:cNvPr id="3" name="Content Placeholder 2"/>
          <p:cNvSpPr>
            <a:spLocks noGrp="1"/>
          </p:cNvSpPr>
          <p:nvPr>
            <p:ph idx="1"/>
          </p:nvPr>
        </p:nvSpPr>
        <p:spPr>
          <a:xfrm>
            <a:off x="457200" y="2019265"/>
            <a:ext cx="6629400" cy="4838735"/>
          </a:xfrm>
        </p:spPr>
        <p:txBody>
          <a:bodyPr>
            <a:normAutofit fontScale="92500" lnSpcReduction="10000"/>
          </a:bodyPr>
          <a:lstStyle/>
          <a:p>
            <a:r>
              <a:rPr lang="en-GB" dirty="0" smtClean="0"/>
              <a:t>Charles </a:t>
            </a:r>
            <a:r>
              <a:rPr lang="en-GB" dirty="0" err="1" smtClean="0"/>
              <a:t>Hackley</a:t>
            </a:r>
            <a:r>
              <a:rPr lang="en-GB" dirty="0" smtClean="0"/>
              <a:t>, from Muskegon, was one of the more famous "lumber barons”</a:t>
            </a:r>
          </a:p>
          <a:p>
            <a:r>
              <a:rPr lang="en-GB" dirty="0" err="1" smtClean="0"/>
              <a:t>Hackley</a:t>
            </a:r>
            <a:r>
              <a:rPr lang="en-GB" dirty="0" smtClean="0"/>
              <a:t> arrived in Michigan in 1856 with seven dollars in his pocket</a:t>
            </a:r>
          </a:p>
          <a:p>
            <a:r>
              <a:rPr lang="en-GB" dirty="0" smtClean="0"/>
              <a:t>At his death in 1905, his estate was worth more than $12 million</a:t>
            </a:r>
          </a:p>
          <a:p>
            <a:r>
              <a:rPr lang="en-GB" dirty="0" smtClean="0"/>
              <a:t>During his lifetime and in his will, he donated more than $6 million to the city of Muskegon</a:t>
            </a:r>
            <a:endParaRPr lang="en-US" dirty="0"/>
          </a:p>
        </p:txBody>
      </p:sp>
      <p:pic>
        <p:nvPicPr>
          <p:cNvPr id="46082" name="Picture 2" descr="Charles Hackley"/>
          <p:cNvPicPr>
            <a:picLocks noChangeAspect="1" noChangeArrowheads="1"/>
          </p:cNvPicPr>
          <p:nvPr/>
        </p:nvPicPr>
        <p:blipFill>
          <a:blip r:embed="rId3" cstate="print"/>
          <a:srcRect/>
          <a:stretch>
            <a:fillRect/>
          </a:stretch>
        </p:blipFill>
        <p:spPr bwMode="auto">
          <a:xfrm>
            <a:off x="7162800" y="1676400"/>
            <a:ext cx="1714500" cy="2460625"/>
          </a:xfrm>
          <a:prstGeom prst="rect">
            <a:avLst/>
          </a:prstGeom>
          <a:noFill/>
        </p:spPr>
      </p:pic>
      <p:sp>
        <p:nvSpPr>
          <p:cNvPr id="5" name="TextBox 4"/>
          <p:cNvSpPr txBox="1"/>
          <p:nvPr/>
        </p:nvSpPr>
        <p:spPr>
          <a:xfrm>
            <a:off x="7391400" y="4267200"/>
            <a:ext cx="1295400" cy="381000"/>
          </a:xfrm>
          <a:prstGeom prst="rect">
            <a:avLst/>
          </a:prstGeom>
          <a:noFill/>
        </p:spPr>
        <p:txBody>
          <a:bodyPr wrap="square" rtlCol="0">
            <a:spAutoFit/>
          </a:bodyPr>
          <a:lstStyle/>
          <a:p>
            <a:r>
              <a:rPr lang="en-US" dirty="0" smtClean="0"/>
              <a:t>1837-1905</a:t>
            </a:r>
            <a:endParaRPr lang="en-US" dirty="0"/>
          </a:p>
        </p:txBody>
      </p:sp>
      <p:pic>
        <p:nvPicPr>
          <p:cNvPr id="46084" name="Picture 4" descr="Hackley House"/>
          <p:cNvPicPr>
            <a:picLocks noChangeAspect="1" noChangeArrowheads="1"/>
          </p:cNvPicPr>
          <p:nvPr/>
        </p:nvPicPr>
        <p:blipFill>
          <a:blip r:embed="rId4" cstate="print"/>
          <a:srcRect/>
          <a:stretch>
            <a:fillRect/>
          </a:stretch>
        </p:blipFill>
        <p:spPr bwMode="auto">
          <a:xfrm>
            <a:off x="7010400" y="4744720"/>
            <a:ext cx="1981200" cy="211328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Lumber Money in Muskegon</a:t>
            </a:r>
            <a:endParaRPr lang="en-US" dirty="0"/>
          </a:p>
        </p:txBody>
      </p:sp>
      <p:sp>
        <p:nvSpPr>
          <p:cNvPr id="3" name="Content Placeholder 2"/>
          <p:cNvSpPr>
            <a:spLocks noGrp="1"/>
          </p:cNvSpPr>
          <p:nvPr>
            <p:ph idx="1"/>
          </p:nvPr>
        </p:nvSpPr>
        <p:spPr>
          <a:xfrm>
            <a:off x="842994" y="1716711"/>
            <a:ext cx="4033806" cy="4838735"/>
          </a:xfrm>
        </p:spPr>
        <p:txBody>
          <a:bodyPr>
            <a:normAutofit fontScale="92500"/>
          </a:bodyPr>
          <a:lstStyle/>
          <a:p>
            <a:r>
              <a:rPr lang="en-GB" dirty="0" err="1" smtClean="0"/>
              <a:t>Hackley</a:t>
            </a:r>
            <a:r>
              <a:rPr lang="en-GB" dirty="0" smtClean="0"/>
              <a:t> gave money to build a hospital, an art museum, library, park, schools, and churches</a:t>
            </a:r>
          </a:p>
          <a:p>
            <a:r>
              <a:rPr lang="en-GB" dirty="0" smtClean="0"/>
              <a:t>Even today many buildings, streets, and other landmarks in the Muskegon area are named for him</a:t>
            </a:r>
            <a:endParaRPr lang="en-US" dirty="0" smtClean="0"/>
          </a:p>
          <a:p>
            <a:endParaRPr lang="en-US" dirty="0"/>
          </a:p>
        </p:txBody>
      </p:sp>
      <p:pic>
        <p:nvPicPr>
          <p:cNvPr id="51202" name="Picture 2" descr="MuskegonDntownJefferson"/>
          <p:cNvPicPr>
            <a:picLocks noChangeAspect="1" noChangeArrowheads="1"/>
          </p:cNvPicPr>
          <p:nvPr/>
        </p:nvPicPr>
        <p:blipFill>
          <a:blip r:embed="rId3" cstate="print"/>
          <a:srcRect/>
          <a:stretch>
            <a:fillRect/>
          </a:stretch>
        </p:blipFill>
        <p:spPr bwMode="auto">
          <a:xfrm>
            <a:off x="5029200" y="2362200"/>
            <a:ext cx="4114800" cy="307308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42994" y="283053"/>
            <a:ext cx="5329206" cy="1143000"/>
          </a:xfrm>
        </p:spPr>
        <p:txBody>
          <a:bodyPr/>
          <a:lstStyle/>
          <a:p>
            <a:r>
              <a:rPr lang="en-US" dirty="0" smtClean="0"/>
              <a:t>David Whitney, Jr.</a:t>
            </a:r>
            <a:endParaRPr lang="en-US" dirty="0"/>
          </a:p>
        </p:txBody>
      </p:sp>
      <p:sp>
        <p:nvSpPr>
          <p:cNvPr id="7" name="Content Placeholder 6"/>
          <p:cNvSpPr>
            <a:spLocks noGrp="1"/>
          </p:cNvSpPr>
          <p:nvPr>
            <p:ph idx="1"/>
          </p:nvPr>
        </p:nvSpPr>
        <p:spPr>
          <a:xfrm>
            <a:off x="381000" y="1716711"/>
            <a:ext cx="5562600" cy="4836489"/>
          </a:xfrm>
        </p:spPr>
        <p:txBody>
          <a:bodyPr>
            <a:normAutofit fontScale="62500" lnSpcReduction="20000"/>
          </a:bodyPr>
          <a:lstStyle/>
          <a:p>
            <a:r>
              <a:rPr lang="en-GB" dirty="0" smtClean="0"/>
              <a:t>Known as "the man who could out-lumber Paul Bunyan,“ Whitney was a  multi-millionaire lumberman, vessel owner, and banker who built a fortune from the pine forest of Michigan and Wisconsin</a:t>
            </a:r>
          </a:p>
          <a:p>
            <a:r>
              <a:rPr lang="en-GB" dirty="0" smtClean="0"/>
              <a:t>Whitney came to Detroit from Lowell, MA about 1857. In partnership with his brother Charles and others, he built a hugely successful lumber business that spread to the Upper Peninsula, Ohio, Indiana, and Pennsylvania</a:t>
            </a:r>
          </a:p>
          <a:p>
            <a:pPr lvl="1"/>
            <a:r>
              <a:rPr lang="en-GB" dirty="0" smtClean="0"/>
              <a:t>He was able to buy up Michigan and Wisconsin pine lands at a cost of from $3 to $50 an acre, sometimes realizing a profit of 100 times his initial investment</a:t>
            </a:r>
          </a:p>
          <a:p>
            <a:pPr lvl="1"/>
            <a:r>
              <a:rPr lang="en-GB" dirty="0" smtClean="0"/>
              <a:t>In 1890 he built the five-story Grand Circus Park Building at Woodward and Park</a:t>
            </a:r>
          </a:p>
        </p:txBody>
      </p:sp>
      <p:pic>
        <p:nvPicPr>
          <p:cNvPr id="55300" name="Picture 4" descr="David Whitney Jr."/>
          <p:cNvPicPr>
            <a:picLocks noChangeAspect="1" noChangeArrowheads="1"/>
          </p:cNvPicPr>
          <p:nvPr/>
        </p:nvPicPr>
        <p:blipFill>
          <a:blip r:embed="rId3" cstate="print"/>
          <a:srcRect/>
          <a:stretch>
            <a:fillRect/>
          </a:stretch>
        </p:blipFill>
        <p:spPr bwMode="auto">
          <a:xfrm>
            <a:off x="6248400" y="1828800"/>
            <a:ext cx="2714625" cy="214312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ok">
  <a:themeElements>
    <a:clrScheme name="Book">
      <a:dk1>
        <a:sysClr val="windowText" lastClr="000000"/>
      </a:dk1>
      <a:lt1>
        <a:sysClr val="window" lastClr="FFFFFF"/>
      </a:lt1>
      <a:dk2>
        <a:srgbClr val="000082"/>
      </a:dk2>
      <a:lt2>
        <a:srgbClr val="F3F3FF"/>
      </a:lt2>
      <a:accent1>
        <a:srgbClr val="828200"/>
      </a:accent1>
      <a:accent2>
        <a:srgbClr val="1B582B"/>
      </a:accent2>
      <a:accent3>
        <a:srgbClr val="009FEC"/>
      </a:accent3>
      <a:accent4>
        <a:srgbClr val="00BDBD"/>
      </a:accent4>
      <a:accent5>
        <a:srgbClr val="7C5BAE"/>
      </a:accent5>
      <a:accent6>
        <a:srgbClr val="0055AA"/>
      </a:accent6>
      <a:hlink>
        <a:srgbClr val="FC9658"/>
      </a:hlink>
      <a:folHlink>
        <a:srgbClr val="E800E8"/>
      </a:folHlink>
    </a:clrScheme>
    <a:fontScheme name="Book">
      <a:majorFont>
        <a:latin typeface="Calibri"/>
        <a:ea typeface=""/>
        <a:cs typeface=""/>
        <a:font script="Jpan" typeface="ＭＳ Ｐゴシック"/>
        <a:font script="Hang" typeface="맑은 고딕"/>
        <a:font script="Hans" typeface="黑体"/>
        <a:font script="Hant" typeface="標楷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ＭＳ Ｐ明朝"/>
        <a:font script="Hang" typeface="HY견명조"/>
        <a:font script="Hans" typeface="方正舒体"/>
        <a:font script="Hant" typeface="標楷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ook">
      <a:fillStyleLst>
        <a:solidFill>
          <a:schemeClr val="phClr">
            <a:tint val="100000"/>
            <a:shade val="100000"/>
            <a:hueMod val="100000"/>
            <a:satMod val="100000"/>
          </a:schemeClr>
        </a:solidFill>
        <a:gradFill rotWithShape="1">
          <a:gsLst>
            <a:gs pos="0">
              <a:schemeClr val="phClr">
                <a:tint val="30000"/>
                <a:shade val="100000"/>
                <a:hueMod val="100000"/>
                <a:satMod val="100000"/>
              </a:schemeClr>
            </a:gs>
            <a:gs pos="80000">
              <a:schemeClr val="phClr">
                <a:tint val="70000"/>
                <a:shade val="100000"/>
                <a:hueMod val="100000"/>
                <a:satMod val="100000"/>
              </a:schemeClr>
            </a:gs>
            <a:gs pos="100000">
              <a:schemeClr val="phClr">
                <a:tint val="100000"/>
                <a:shade val="100000"/>
                <a:hueMod val="100000"/>
                <a:satMod val="100000"/>
              </a:schemeClr>
            </a:gs>
          </a:gsLst>
          <a:lin ang="7200000" scaled="1"/>
        </a:gradFill>
        <a:gradFill rotWithShape="1">
          <a:gsLst>
            <a:gs pos="0">
              <a:schemeClr val="phClr">
                <a:tint val="80000"/>
                <a:shade val="100000"/>
                <a:hueMod val="100000"/>
                <a:satMod val="100000"/>
              </a:schemeClr>
            </a:gs>
            <a:gs pos="30000">
              <a:schemeClr val="phClr">
                <a:tint val="100000"/>
                <a:shade val="100000"/>
                <a:hueMod val="100000"/>
                <a:satMod val="100000"/>
              </a:schemeClr>
            </a:gs>
            <a:gs pos="100000">
              <a:schemeClr val="phClr">
                <a:tint val="100000"/>
                <a:shade val="50000"/>
                <a:hueMod val="100000"/>
                <a:satMod val="100000"/>
              </a:schemeClr>
            </a:gs>
          </a:gsLst>
          <a:lin ang="18000000" scaled="1"/>
        </a:gradFill>
      </a:fillStyleLst>
      <a:lnStyleLst>
        <a:ln w="12700"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a:rot lat="0" lon="0" rev="0"/>
            </a:camera>
            <a:lightRig rig="morning" dir="bl"/>
          </a:scene3d>
          <a:sp3d extrusionH="222250" contourW="25400" prstMaterial="matte">
            <a:bevelT w="38100" h="38100" prst="softRound"/>
            <a:bevelB/>
            <a:extrusionClr>
              <a:srgbClr val="FF0000"/>
            </a:extrusionClr>
            <a:contourClr>
              <a:schemeClr val="accent3">
                <a:tint val="100000"/>
                <a:shade val="100000"/>
                <a:hueMod val="100000"/>
                <a:satMod val="100000"/>
              </a:schemeClr>
            </a:contourClr>
          </a:sp3d>
        </a:effectStyle>
        <a:effectStyle>
          <a:effectLst>
            <a:glow>
              <a:schemeClr val="phClr">
                <a:tint val="100000"/>
                <a:shade val="100000"/>
                <a:hueMod val="100000"/>
                <a:satMod val="100000"/>
              </a:schemeClr>
            </a:glow>
          </a:effectLst>
          <a:scene3d>
            <a:camera prst="orthographicFront" fov="0">
              <a:rot lat="0" lon="0" rev="0"/>
            </a:camera>
            <a:lightRig rig="soft" dir="bl">
              <a:rot lat="0" lon="0" rev="0"/>
            </a:lightRig>
          </a:scene3d>
          <a:sp3d prstMaterial="plastic">
            <a:bevelT w="38100" h="3810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phClr">
                <a:tint val="100000"/>
                <a:shade val="60000"/>
                <a:hueMod val="100000"/>
                <a:satMod val="100000"/>
              </a:schemeClr>
            </a:gs>
            <a:gs pos="80000">
              <a:schemeClr val="phClr">
                <a:tint val="90000"/>
                <a:shade val="100000"/>
                <a:hueMod val="100000"/>
                <a:satMod val="100000"/>
              </a:schemeClr>
            </a:gs>
            <a:gs pos="100000">
              <a:schemeClr val="phClr">
                <a:tint val="80000"/>
                <a:shade val="100000"/>
                <a:hueMod val="100000"/>
                <a:satMod val="100000"/>
              </a:schemeClr>
            </a:gs>
          </a:gsLst>
          <a:lin ang="18000000" scaled="1"/>
        </a:gradFill>
        <a:blipFill>
          <a:blip xmlns:r="http://schemas.openxmlformats.org/officeDocument/2006/relationships" r:embed="rId1">
            <a:duotone>
              <a:schemeClr val="phClr">
                <a:tint val="100000"/>
                <a:shade val="50000"/>
                <a:hueMod val="100000"/>
                <a:satMod val="100000"/>
              </a:schemeClr>
              <a:schemeClr val="phClr">
                <a:tint val="95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Book</Template>
  <TotalTime>835</TotalTime>
  <Words>1008</Words>
  <Application>Microsoft Office PowerPoint</Application>
  <PresentationFormat>On-screen Show (4:3)</PresentationFormat>
  <Paragraphs>104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Book</vt:lpstr>
      <vt:lpstr>Michigan</vt:lpstr>
      <vt:lpstr> The Heyday of the Lumber Industry</vt:lpstr>
      <vt:lpstr>Value of Forest Products, 1880</vt:lpstr>
      <vt:lpstr>The Economics of Michigan Lumber</vt:lpstr>
      <vt:lpstr>Slide 5</vt:lpstr>
      <vt:lpstr>Lumber Barons</vt:lpstr>
      <vt:lpstr>Charles H. Hackley</vt:lpstr>
      <vt:lpstr>Lumber Money in Muskegon</vt:lpstr>
      <vt:lpstr>David Whitney, Jr.</vt:lpstr>
      <vt:lpstr>Whitney in Detroit</vt:lpstr>
      <vt:lpstr>Henry H. Crapo</vt:lpstr>
      <vt:lpstr>Michigan’s Wood-Based Industries</vt:lpstr>
      <vt:lpstr>Lumber Capital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Michigan</dc:title>
  <dc:creator>Marsha</dc:creator>
  <cp:lastModifiedBy>pk-ref</cp:lastModifiedBy>
  <cp:revision>74</cp:revision>
  <dcterms:created xsi:type="dcterms:W3CDTF">2010-02-14T18:12:33Z</dcterms:created>
  <dcterms:modified xsi:type="dcterms:W3CDTF">2011-02-12T16:04:50Z</dcterms:modified>
</cp:coreProperties>
</file>